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5" r:id="rId7"/>
    <p:sldId id="266" r:id="rId8"/>
    <p:sldId id="267" r:id="rId9"/>
    <p:sldId id="279" r:id="rId10"/>
    <p:sldId id="268" r:id="rId11"/>
    <p:sldId id="269" r:id="rId12"/>
    <p:sldId id="271" r:id="rId13"/>
    <p:sldId id="272" r:id="rId14"/>
    <p:sldId id="273" r:id="rId15"/>
    <p:sldId id="274" r:id="rId16"/>
    <p:sldId id="280" r:id="rId17"/>
    <p:sldId id="275" r:id="rId18"/>
    <p:sldId id="276" r:id="rId19"/>
    <p:sldId id="277" r:id="rId20"/>
    <p:sldId id="278"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6CCA0-BDF0-9544-C9CC-0AD3497258E9}" v="3" dt="2023-09-14T09:45:31.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2"/>
    <p:restoredTop sz="96197"/>
  </p:normalViewPr>
  <p:slideViewPr>
    <p:cSldViewPr snapToGrid="0">
      <p:cViewPr varScale="1">
        <p:scale>
          <a:sx n="88" d="100"/>
          <a:sy n="88" d="100"/>
        </p:scale>
        <p:origin x="533"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5376CCA0-BDF0-9544-C9CC-0AD3497258E9}"/>
    <pc:docChg chg="modSld">
      <pc:chgData name="Amy Strachan" userId="S::amy.strachan@nhm.ac.uk::296be357-b93d-4c58-a11b-dfaeda003288" providerId="AD" clId="Web-{5376CCA0-BDF0-9544-C9CC-0AD3497258E9}" dt="2023-09-14T09:45:29.794" v="0" actId="20577"/>
      <pc:docMkLst>
        <pc:docMk/>
      </pc:docMkLst>
      <pc:sldChg chg="modSp">
        <pc:chgData name="Amy Strachan" userId="S::amy.strachan@nhm.ac.uk::296be357-b93d-4c58-a11b-dfaeda003288" providerId="AD" clId="Web-{5376CCA0-BDF0-9544-C9CC-0AD3497258E9}" dt="2023-09-14T09:45:29.794" v="0" actId="20577"/>
        <pc:sldMkLst>
          <pc:docMk/>
          <pc:sldMk cId="4150017579" sldId="257"/>
        </pc:sldMkLst>
        <pc:spChg chg="mod">
          <ac:chgData name="Amy Strachan" userId="S::amy.strachan@nhm.ac.uk::296be357-b93d-4c58-a11b-dfaeda003288" providerId="AD" clId="Web-{5376CCA0-BDF0-9544-C9CC-0AD3497258E9}" dt="2023-09-14T09:45:29.794" v="0" actId="20577"/>
          <ac:spMkLst>
            <pc:docMk/>
            <pc:sldMk cId="4150017579" sldId="257"/>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hyperlink" Target="https://www.nhm.ac.uk/discover/what-is-climate-change-why-does-it-matter.html" TargetMode="Externa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9.emf"/><Relationship Id="rId7" Type="http://schemas.openxmlformats.org/officeDocument/2006/relationships/image" Target="../media/image11.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4.emf"/><Relationship Id="rId4" Type="http://schemas.openxmlformats.org/officeDocument/2006/relationships/image" Target="../media/image36.emf"/><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2394856"/>
            <a:ext cx="7469688" cy="1200403"/>
          </a:xfrm>
        </p:spPr>
        <p:txBody>
          <a:bodyPr/>
          <a:lstStyle/>
          <a:p>
            <a:r>
              <a:rPr lang="en-US" dirty="0"/>
              <a:t>Homes and Habitats</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524000" y="4020367"/>
            <a:ext cx="9144000" cy="1655762"/>
          </a:xfrm>
        </p:spPr>
        <p:txBody>
          <a:bodyPr/>
          <a:lstStyle/>
          <a:p>
            <a:r>
              <a:rPr lang="en-US" dirty="0"/>
              <a:t>Lower Key Stage Two</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912" y="335110"/>
            <a:ext cx="10651224" cy="5632311"/>
          </a:xfrm>
          <a:prstGeom prst="rect">
            <a:avLst/>
          </a:prstGeom>
        </p:spPr>
        <p:txBody>
          <a:bodyPr wrap="square">
            <a:spAutoFit/>
          </a:bodyPr>
          <a:lstStyle/>
          <a:p>
            <a:r>
              <a:rPr lang="en-GB" sz="2000" b="1" dirty="0"/>
              <a:t>Inner Peace</a:t>
            </a:r>
          </a:p>
          <a:p>
            <a:endParaRPr lang="en-GB" sz="2000" dirty="0"/>
          </a:p>
          <a:p>
            <a:r>
              <a:rPr lang="en-GB" sz="2000" dirty="0"/>
              <a:t>I ask the moth how to live and it tells me of the perfect moon</a:t>
            </a:r>
            <a:br>
              <a:rPr lang="en-GB" sz="2000" dirty="0"/>
            </a:br>
            <a:r>
              <a:rPr lang="en-GB" sz="2000" dirty="0"/>
              <a:t>I ask the worm how to live and it tells me of the perfect root</a:t>
            </a:r>
            <a:br>
              <a:rPr lang="en-GB" sz="2000" dirty="0"/>
            </a:br>
            <a:r>
              <a:rPr lang="en-GB" sz="2000" dirty="0"/>
              <a:t>I ask the bird how to live and it tells me of the worm</a:t>
            </a:r>
            <a:br>
              <a:rPr lang="en-GB" sz="2000" dirty="0"/>
            </a:br>
            <a:r>
              <a:rPr lang="en-GB" sz="2000" dirty="0"/>
              <a:t>I ask the trees and they say: </a:t>
            </a:r>
            <a:r>
              <a:rPr lang="en-GB" sz="2000" i="1" dirty="0"/>
              <a:t>child, remain deep</a:t>
            </a:r>
            <a:br>
              <a:rPr lang="en-GB" sz="2000" dirty="0"/>
            </a:br>
            <a:r>
              <a:rPr lang="en-GB" sz="2000" i="1" dirty="0"/>
              <a:t>rooted,</a:t>
            </a:r>
            <a:r>
              <a:rPr lang="en-GB" sz="2000" dirty="0"/>
              <a:t> I ask the bees and they say: </a:t>
            </a:r>
            <a:r>
              <a:rPr lang="en-GB" sz="2000" i="1" dirty="0"/>
              <a:t>kid, never settle. Dance.</a:t>
            </a:r>
          </a:p>
          <a:p>
            <a:endParaRPr lang="en-GB" sz="2000" dirty="0"/>
          </a:p>
          <a:p>
            <a:r>
              <a:rPr lang="en-GB" sz="2000" i="1" dirty="0"/>
              <a:t>Where should I be then, and how should I go?</a:t>
            </a:r>
            <a:r>
              <a:rPr lang="en-GB" sz="2000" dirty="0"/>
              <a:t> I ask.</a:t>
            </a:r>
          </a:p>
          <a:p>
            <a:endParaRPr lang="en-GB" sz="2000" dirty="0"/>
          </a:p>
          <a:p>
            <a:r>
              <a:rPr lang="en-GB" sz="2000" dirty="0"/>
              <a:t>I ask the snail that has made a home in my shoe</a:t>
            </a:r>
            <a:br>
              <a:rPr lang="en-GB" sz="2000" dirty="0"/>
            </a:br>
            <a:r>
              <a:rPr lang="en-GB" sz="2000" dirty="0"/>
              <a:t>I ask the skyscraper that houses people like snails</a:t>
            </a:r>
            <a:br>
              <a:rPr lang="en-GB" sz="2000" dirty="0"/>
            </a:br>
            <a:r>
              <a:rPr lang="en-GB" sz="2000" dirty="0"/>
              <a:t>I ask the black eye of the storm, chase my tail,</a:t>
            </a:r>
            <a:br>
              <a:rPr lang="en-GB" sz="2000" dirty="0"/>
            </a:br>
            <a:r>
              <a:rPr lang="en-GB" sz="2000" dirty="0"/>
              <a:t>talk back to the wind, I walk the length of the pier</a:t>
            </a:r>
            <a:br>
              <a:rPr lang="en-GB" sz="2000" dirty="0"/>
            </a:br>
            <a:r>
              <a:rPr lang="en-GB" sz="2000" dirty="0"/>
              <a:t>until I am worn and the pier unchanged, as the sea dances</a:t>
            </a:r>
            <a:br>
              <a:rPr lang="en-GB" sz="2000" dirty="0"/>
            </a:br>
            <a:r>
              <a:rPr lang="en-GB" sz="2000" dirty="0"/>
              <a:t>and remains in place.</a:t>
            </a:r>
          </a:p>
          <a:p>
            <a:endParaRPr lang="en-GB" sz="2000" dirty="0"/>
          </a:p>
          <a:p>
            <a:pPr algn="r"/>
            <a:r>
              <a:rPr lang="en-GB" sz="2000" dirty="0"/>
              <a:t>	Poem continues on next slide</a:t>
            </a:r>
          </a:p>
        </p:txBody>
      </p:sp>
      <p:pic>
        <p:nvPicPr>
          <p:cNvPr id="18" name="Picture 17">
            <a:extLst>
              <a:ext uri="{FF2B5EF4-FFF2-40B4-BE49-F238E27FC236}">
                <a16:creationId xmlns:a16="http://schemas.microsoft.com/office/drawing/2014/main" id="{C4AA257B-434C-9099-48A8-454D048AF554}"/>
              </a:ext>
            </a:extLst>
          </p:cNvPr>
          <p:cNvPicPr>
            <a:picLocks noChangeAspect="1"/>
          </p:cNvPicPr>
          <p:nvPr/>
        </p:nvPicPr>
        <p:blipFill>
          <a:blip r:embed="rId2"/>
          <a:stretch>
            <a:fillRect/>
          </a:stretch>
        </p:blipFill>
        <p:spPr>
          <a:xfrm>
            <a:off x="10205340" y="335110"/>
            <a:ext cx="1366703" cy="1611486"/>
          </a:xfrm>
          <a:prstGeom prst="rect">
            <a:avLst/>
          </a:prstGeom>
        </p:spPr>
      </p:pic>
      <p:pic>
        <p:nvPicPr>
          <p:cNvPr id="7" name="Picture 6">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7862322" y="3875314"/>
            <a:ext cx="962317" cy="1034749"/>
          </a:xfrm>
          <a:prstGeom prst="rect">
            <a:avLst/>
          </a:prstGeom>
        </p:spPr>
      </p:pic>
      <p:pic>
        <p:nvPicPr>
          <p:cNvPr id="8" name="Picture 7">
            <a:extLst>
              <a:ext uri="{FF2B5EF4-FFF2-40B4-BE49-F238E27FC236}">
                <a16:creationId xmlns:a16="http://schemas.microsoft.com/office/drawing/2014/main" id="{4B77AD07-8CC5-831C-DFA7-8C8DA6A2797C}"/>
              </a:ext>
            </a:extLst>
          </p:cNvPr>
          <p:cNvPicPr>
            <a:picLocks noChangeAspect="1"/>
          </p:cNvPicPr>
          <p:nvPr/>
        </p:nvPicPr>
        <p:blipFill>
          <a:blip r:embed="rId4"/>
          <a:stretch>
            <a:fillRect/>
          </a:stretch>
        </p:blipFill>
        <p:spPr>
          <a:xfrm>
            <a:off x="9111691" y="2169538"/>
            <a:ext cx="1555768" cy="919317"/>
          </a:xfrm>
          <a:prstGeom prst="rect">
            <a:avLst/>
          </a:prstGeom>
        </p:spPr>
      </p:pic>
    </p:spTree>
    <p:extLst>
      <p:ext uri="{BB962C8B-B14F-4D97-AF65-F5344CB8AC3E}">
        <p14:creationId xmlns:p14="http://schemas.microsoft.com/office/powerpoint/2010/main" val="254027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2249" y="700870"/>
            <a:ext cx="7854734" cy="3477875"/>
          </a:xfrm>
          <a:prstGeom prst="rect">
            <a:avLst/>
          </a:prstGeom>
        </p:spPr>
        <p:txBody>
          <a:bodyPr wrap="square">
            <a:spAutoFit/>
          </a:bodyPr>
          <a:lstStyle/>
          <a:p>
            <a:r>
              <a:rPr lang="en-GB" sz="2000" dirty="0"/>
              <a:t>One day you will stumble upon the stillness</a:t>
            </a:r>
            <a:br>
              <a:rPr lang="en-GB" sz="2000" dirty="0"/>
            </a:br>
            <a:r>
              <a:rPr lang="en-GB" sz="2000" dirty="0"/>
              <a:t>of the woods after rain, upon that vast and gentle</a:t>
            </a:r>
            <a:br>
              <a:rPr lang="en-GB" sz="2000" dirty="0"/>
            </a:br>
            <a:r>
              <a:rPr lang="en-GB" sz="2000" dirty="0"/>
              <a:t>conversation, sky to earth, and you will forget to ask.</a:t>
            </a:r>
          </a:p>
          <a:p>
            <a:endParaRPr lang="en-GB" sz="2000" dirty="0"/>
          </a:p>
          <a:p>
            <a:r>
              <a:rPr lang="en-GB" sz="2000" dirty="0"/>
              <a:t>One day you will hold the curve of your own face</a:t>
            </a:r>
            <a:br>
              <a:rPr lang="en-GB" sz="2000" dirty="0"/>
            </a:br>
            <a:r>
              <a:rPr lang="en-GB" sz="2000" dirty="0"/>
              <a:t>with the same reverence you hold for stars, close your eyes,</a:t>
            </a:r>
            <a:br>
              <a:rPr lang="en-GB" sz="2000" dirty="0"/>
            </a:br>
            <a:r>
              <a:rPr lang="en-GB" sz="2000" dirty="0"/>
              <a:t>say spontaneously, silently:        </a:t>
            </a:r>
            <a:r>
              <a:rPr lang="en-GB" sz="2000" i="1" dirty="0"/>
              <a:t>Here.</a:t>
            </a:r>
          </a:p>
          <a:p>
            <a:endParaRPr lang="en-GB" sz="2000" dirty="0"/>
          </a:p>
          <a:p>
            <a:r>
              <a:rPr lang="en-GB" sz="2000" dirty="0"/>
              <a:t>                                                    A dancing light.</a:t>
            </a:r>
            <a:br>
              <a:rPr lang="en-GB" sz="2000" dirty="0"/>
            </a:br>
            <a:r>
              <a:rPr lang="en-GB" sz="2000" dirty="0"/>
              <a:t>                                                    A locked room.</a:t>
            </a:r>
          </a:p>
          <a:p>
            <a:endParaRPr lang="en-GB" sz="2000" dirty="0"/>
          </a:p>
        </p:txBody>
      </p:sp>
      <p:sp>
        <p:nvSpPr>
          <p:cNvPr id="2" name="TextBox 1"/>
          <p:cNvSpPr txBox="1"/>
          <p:nvPr/>
        </p:nvSpPr>
        <p:spPr>
          <a:xfrm>
            <a:off x="5399315" y="5573485"/>
            <a:ext cx="6522720" cy="1107996"/>
          </a:xfrm>
          <a:prstGeom prst="rect">
            <a:avLst/>
          </a:prstGeom>
          <a:noFill/>
        </p:spPr>
        <p:txBody>
          <a:bodyPr wrap="square" rtlCol="0">
            <a:spAutoFit/>
          </a:bodyPr>
          <a:lstStyle/>
          <a:p>
            <a:r>
              <a:rPr lang="en-GB" sz="1600" i="1" dirty="0"/>
              <a:t>Poem by Amy </a:t>
            </a:r>
            <a:r>
              <a:rPr lang="en-GB" sz="1600" i="1" dirty="0" err="1"/>
              <a:t>Wolstenholme</a:t>
            </a:r>
            <a:r>
              <a:rPr lang="en-GB" sz="1600" i="1" dirty="0"/>
              <a:t>. This poem was the winner of Finding Peace, a writing challenge on The Poetry Society's Young Poets Network in 2022, created in partnership with Japan Institute of Portland Japanese Garden.</a:t>
            </a:r>
            <a:endParaRPr lang="en-GB" sz="1600" dirty="0"/>
          </a:p>
          <a:p>
            <a:endParaRPr lang="en-GB" sz="1600" dirty="0"/>
          </a:p>
        </p:txBody>
      </p:sp>
      <p:pic>
        <p:nvPicPr>
          <p:cNvPr id="8" name="Picture 7">
            <a:extLst>
              <a:ext uri="{FF2B5EF4-FFF2-40B4-BE49-F238E27FC236}">
                <a16:creationId xmlns:a16="http://schemas.microsoft.com/office/drawing/2014/main" id="{F61D3E1A-0890-155E-06E8-3C660600A639}"/>
              </a:ext>
            </a:extLst>
          </p:cNvPr>
          <p:cNvPicPr>
            <a:picLocks noChangeAspect="1"/>
          </p:cNvPicPr>
          <p:nvPr/>
        </p:nvPicPr>
        <p:blipFill>
          <a:blip r:embed="rId2"/>
          <a:stretch>
            <a:fillRect/>
          </a:stretch>
        </p:blipFill>
        <p:spPr>
          <a:xfrm>
            <a:off x="9328137" y="700870"/>
            <a:ext cx="1551720" cy="1478179"/>
          </a:xfrm>
          <a:prstGeom prst="rect">
            <a:avLst/>
          </a:prstGeom>
        </p:spPr>
      </p:pic>
      <p:pic>
        <p:nvPicPr>
          <p:cNvPr id="9" name="Picture 8">
            <a:extLst>
              <a:ext uri="{FF2B5EF4-FFF2-40B4-BE49-F238E27FC236}">
                <a16:creationId xmlns:a16="http://schemas.microsoft.com/office/drawing/2014/main" id="{CB1158C7-3271-B4B3-A451-2D01717BA74B}"/>
              </a:ext>
            </a:extLst>
          </p:cNvPr>
          <p:cNvPicPr>
            <a:picLocks noChangeAspect="1"/>
          </p:cNvPicPr>
          <p:nvPr/>
        </p:nvPicPr>
        <p:blipFill>
          <a:blip r:embed="rId3"/>
          <a:stretch>
            <a:fillRect/>
          </a:stretch>
        </p:blipFill>
        <p:spPr>
          <a:xfrm>
            <a:off x="7428412" y="3010027"/>
            <a:ext cx="1738590" cy="1728053"/>
          </a:xfrm>
          <a:prstGeom prst="rect">
            <a:avLst/>
          </a:prstGeom>
        </p:spPr>
      </p:pic>
    </p:spTree>
    <p:extLst>
      <p:ext uri="{BB962C8B-B14F-4D97-AF65-F5344CB8AC3E}">
        <p14:creationId xmlns:p14="http://schemas.microsoft.com/office/powerpoint/2010/main" val="2652996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7610" y="700870"/>
            <a:ext cx="10189030" cy="4093428"/>
          </a:xfrm>
          <a:prstGeom prst="rect">
            <a:avLst/>
          </a:prstGeom>
        </p:spPr>
        <p:txBody>
          <a:bodyPr wrap="square">
            <a:spAutoFit/>
          </a:bodyPr>
          <a:lstStyle/>
          <a:p>
            <a:pPr>
              <a:spcBef>
                <a:spcPts val="600"/>
              </a:spcBef>
            </a:pPr>
            <a:r>
              <a:rPr lang="en-GB" sz="2400" dirty="0"/>
              <a:t>Think about the poem you have read and answer the following questions.</a:t>
            </a:r>
          </a:p>
          <a:p>
            <a:pPr>
              <a:spcBef>
                <a:spcPts val="600"/>
              </a:spcBef>
            </a:pPr>
            <a:r>
              <a:rPr lang="en-GB" sz="2400" dirty="0"/>
              <a:t> </a:t>
            </a:r>
          </a:p>
          <a:p>
            <a:pPr marL="285750" lvl="0" indent="-285750">
              <a:spcBef>
                <a:spcPts val="600"/>
              </a:spcBef>
              <a:buFont typeface="Arial" panose="020B0604020202020204" pitchFamily="34" charset="0"/>
              <a:buChar char="•"/>
            </a:pPr>
            <a:r>
              <a:rPr lang="en-GB" sz="2400" dirty="0"/>
              <a:t>In the poem, the speaker asks different creatures how to live. The moth speaks about the moon and the bird speaks about the worm. What does each creature’s response tell us about the things they need to survive and thrive?</a:t>
            </a:r>
          </a:p>
          <a:p>
            <a:pPr marL="285750" lvl="0" indent="-285750">
              <a:spcBef>
                <a:spcPts val="600"/>
              </a:spcBef>
              <a:buFont typeface="Arial" panose="020B0604020202020204" pitchFamily="34" charset="0"/>
              <a:buChar char="•"/>
            </a:pPr>
            <a:r>
              <a:rPr lang="en-GB" sz="2400" dirty="0"/>
              <a:t>The snail has made a home in the speaker’s shoe. The speaker then compares people to snails, saying ‘the skyscraper houses people like snails’. How do you think a skyscraper is like a snail’s shell?</a:t>
            </a:r>
          </a:p>
          <a:p>
            <a:pPr marL="285750" lvl="0" indent="-285750">
              <a:spcBef>
                <a:spcPts val="600"/>
              </a:spcBef>
              <a:buFont typeface="Arial" panose="020B0604020202020204" pitchFamily="34" charset="0"/>
              <a:buChar char="•"/>
            </a:pPr>
            <a:r>
              <a:rPr lang="en-GB" sz="2400" dirty="0"/>
              <a:t>The trees’ advice to the speaker is to ‘remain deep-rooted’. In what way do you think humans can be deep-rooted?</a:t>
            </a:r>
          </a:p>
        </p:txBody>
      </p:sp>
      <p:pic>
        <p:nvPicPr>
          <p:cNvPr id="8" name="Picture 7">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6766694" y="5446958"/>
            <a:ext cx="1555768" cy="919317"/>
          </a:xfrm>
          <a:prstGeom prst="rect">
            <a:avLst/>
          </a:prstGeom>
        </p:spPr>
      </p:pic>
      <p:pic>
        <p:nvPicPr>
          <p:cNvPr id="9" name="Picture 8">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869576" y="479014"/>
            <a:ext cx="694129" cy="1626864"/>
          </a:xfrm>
          <a:prstGeom prst="rect">
            <a:avLst/>
          </a:prstGeom>
        </p:spPr>
      </p:pic>
    </p:spTree>
    <p:extLst>
      <p:ext uri="{BB962C8B-B14F-4D97-AF65-F5344CB8AC3E}">
        <p14:creationId xmlns:p14="http://schemas.microsoft.com/office/powerpoint/2010/main" val="210371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6982" y="1293054"/>
            <a:ext cx="10406744" cy="3570208"/>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sz="2400" dirty="0"/>
              <a:t>The bees’ advice is to ‘never settle. Dance’. How do bees dance?</a:t>
            </a:r>
          </a:p>
          <a:p>
            <a:pPr marL="285750" lvl="0" indent="-285750">
              <a:spcAft>
                <a:spcPts val="600"/>
              </a:spcAft>
              <a:buFont typeface="Arial" panose="020B0604020202020204" pitchFamily="34" charset="0"/>
              <a:buChar char="•"/>
            </a:pPr>
            <a:r>
              <a:rPr lang="en-GB" sz="2400" dirty="0"/>
              <a:t>There is lots of movement in the poem, which you can see through </a:t>
            </a:r>
            <a:r>
              <a:rPr lang="en-GB" sz="2400" b="1" dirty="0"/>
              <a:t>verbs</a:t>
            </a:r>
            <a:r>
              <a:rPr lang="en-GB" sz="2400" dirty="0"/>
              <a:t> (action words), like ‘dance’, ‘walk’, ‘chase’, ‘talk’. But there is also a sense of stillness and the poem’s title is ‘Inner Peace’. How do you think the idea of peace relates to the idea of home?</a:t>
            </a:r>
          </a:p>
          <a:p>
            <a:pPr marL="285750" lvl="0" indent="-285750">
              <a:spcAft>
                <a:spcPts val="600"/>
              </a:spcAft>
              <a:buFont typeface="Arial" panose="020B0604020202020204" pitchFamily="34" charset="0"/>
              <a:buChar char="•"/>
            </a:pPr>
            <a:r>
              <a:rPr lang="en-GB" sz="2400" dirty="0"/>
              <a:t>The poem starts off in the </a:t>
            </a:r>
            <a:r>
              <a:rPr lang="en-GB" sz="2400" b="1" dirty="0"/>
              <a:t>first person</a:t>
            </a:r>
            <a:r>
              <a:rPr lang="en-GB" sz="2400" dirty="0"/>
              <a:t>, which means it uses the ‘I’ voice (‘I ask’, ‘I walk’). Later, it switches to the </a:t>
            </a:r>
            <a:r>
              <a:rPr lang="en-GB" sz="2400" b="1" dirty="0"/>
              <a:t>second person</a:t>
            </a:r>
            <a:r>
              <a:rPr lang="en-GB" sz="2400" dirty="0"/>
              <a:t>, the ‘you’ voice (‘you will stumble’, ‘you hold’). Why do you think this switch happens? What is the effect of including the second-person voice?</a:t>
            </a:r>
          </a:p>
        </p:txBody>
      </p:sp>
      <p:pic>
        <p:nvPicPr>
          <p:cNvPr id="7" name="Picture 6">
            <a:extLst>
              <a:ext uri="{FF2B5EF4-FFF2-40B4-BE49-F238E27FC236}">
                <a16:creationId xmlns:a16="http://schemas.microsoft.com/office/drawing/2014/main" id="{6A772F78-1405-A102-7AE9-AFE724C27FE4}"/>
              </a:ext>
            </a:extLst>
          </p:cNvPr>
          <p:cNvPicPr>
            <a:picLocks noChangeAspect="1"/>
          </p:cNvPicPr>
          <p:nvPr/>
        </p:nvPicPr>
        <p:blipFill>
          <a:blip r:embed="rId2"/>
          <a:stretch>
            <a:fillRect/>
          </a:stretch>
        </p:blipFill>
        <p:spPr>
          <a:xfrm>
            <a:off x="8882743" y="4668703"/>
            <a:ext cx="2213341" cy="1660006"/>
          </a:xfrm>
          <a:prstGeom prst="rect">
            <a:avLst/>
          </a:prstGeom>
        </p:spPr>
      </p:pic>
      <p:pic>
        <p:nvPicPr>
          <p:cNvPr id="12" name="Picture 11">
            <a:extLst>
              <a:ext uri="{FF2B5EF4-FFF2-40B4-BE49-F238E27FC236}">
                <a16:creationId xmlns:a16="http://schemas.microsoft.com/office/drawing/2014/main" id="{E0A02136-52AF-F793-9243-59C2998D588A}"/>
              </a:ext>
            </a:extLst>
          </p:cNvPr>
          <p:cNvPicPr>
            <a:picLocks noChangeAspect="1"/>
          </p:cNvPicPr>
          <p:nvPr/>
        </p:nvPicPr>
        <p:blipFill>
          <a:blip r:embed="rId3"/>
          <a:stretch>
            <a:fillRect/>
          </a:stretch>
        </p:blipFill>
        <p:spPr>
          <a:xfrm flipH="1">
            <a:off x="485349" y="316244"/>
            <a:ext cx="1439246" cy="755067"/>
          </a:xfrm>
          <a:prstGeom prst="rect">
            <a:avLst/>
          </a:prstGeom>
        </p:spPr>
      </p:pic>
    </p:spTree>
    <p:extLst>
      <p:ext uri="{BB962C8B-B14F-4D97-AF65-F5344CB8AC3E}">
        <p14:creationId xmlns:p14="http://schemas.microsoft.com/office/powerpoint/2010/main" val="1590163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176" y="1487571"/>
            <a:ext cx="10944838" cy="4093428"/>
          </a:xfrm>
          <a:prstGeom prst="rect">
            <a:avLst/>
          </a:prstGeom>
        </p:spPr>
        <p:txBody>
          <a:bodyPr wrap="square">
            <a:spAutoFit/>
          </a:bodyPr>
          <a:lstStyle/>
          <a:p>
            <a:r>
              <a:rPr lang="en-GB" sz="2000" dirty="0"/>
              <a:t>We’re going to write our own poems about homes and habitats. Here are your instructions:</a:t>
            </a:r>
          </a:p>
          <a:p>
            <a:endParaRPr lang="en-GB" sz="2000" dirty="0"/>
          </a:p>
          <a:p>
            <a:pPr marL="342900" lvl="0" indent="-342900">
              <a:buFont typeface="+mj-lt"/>
              <a:buAutoNum type="arabicPeriod"/>
            </a:pPr>
            <a:r>
              <a:rPr lang="en-GB" sz="2000" dirty="0"/>
              <a:t>In a group of 3-4 people, make a list of ten animals or plants.</a:t>
            </a:r>
          </a:p>
          <a:p>
            <a:pPr marL="342900" indent="-342900">
              <a:buFont typeface="+mj-lt"/>
              <a:buAutoNum type="arabicPeriod"/>
            </a:pPr>
            <a:endParaRPr lang="en-GB" sz="2000" dirty="0"/>
          </a:p>
          <a:p>
            <a:pPr marL="342900" lvl="0" indent="-342900">
              <a:buFont typeface="+mj-lt"/>
              <a:buAutoNum type="arabicPeriod"/>
            </a:pPr>
            <a:r>
              <a:rPr lang="en-GB" sz="2000" dirty="0"/>
              <a:t>For each animal or plant, write down the habitat it lives in. For example, if you choose a camel, write down the desert.</a:t>
            </a:r>
          </a:p>
          <a:p>
            <a:pPr marL="342900" indent="-342900">
              <a:buFont typeface="+mj-lt"/>
              <a:buAutoNum type="arabicPeriod"/>
            </a:pPr>
            <a:endParaRPr lang="en-GB" sz="2000" dirty="0"/>
          </a:p>
          <a:p>
            <a:pPr marL="342900" lvl="0" indent="-342900">
              <a:buFont typeface="+mj-lt"/>
              <a:buAutoNum type="arabicPeriod"/>
            </a:pPr>
            <a:r>
              <a:rPr lang="en-GB" sz="2000" dirty="0"/>
              <a:t>Once you have your list, think about how each living thing survives within its habitat e.g. the camel stores water in its hump because the desert is so dry.</a:t>
            </a:r>
          </a:p>
          <a:p>
            <a:pPr marL="342900" indent="-342900">
              <a:buFont typeface="+mj-lt"/>
              <a:buAutoNum type="arabicPeriod"/>
            </a:pPr>
            <a:endParaRPr lang="en-GB" sz="2000" dirty="0"/>
          </a:p>
          <a:p>
            <a:pPr marL="342900" lvl="0" indent="-342900">
              <a:buFont typeface="+mj-lt"/>
              <a:buAutoNum type="arabicPeriod"/>
            </a:pPr>
            <a:r>
              <a:rPr lang="en-GB" sz="2000" dirty="0"/>
              <a:t>Now think about what humans need in order to be happy and healthy. This could be something physical like water or exercise, or it could be emotional like friends. What similarities can you spot between what humans need and what the living things on your list need?</a:t>
            </a:r>
          </a:p>
        </p:txBody>
      </p:sp>
      <p:grpSp>
        <p:nvGrpSpPr>
          <p:cNvPr id="2" name="Group 1"/>
          <p:cNvGrpSpPr/>
          <p:nvPr/>
        </p:nvGrpSpPr>
        <p:grpSpPr>
          <a:xfrm>
            <a:off x="2817041" y="346745"/>
            <a:ext cx="6371108" cy="1088572"/>
            <a:chOff x="2974465" y="4859425"/>
            <a:chExt cx="7811889" cy="1626864"/>
          </a:xfrm>
        </p:grpSpPr>
        <p:pic>
          <p:nvPicPr>
            <p:cNvPr id="8" name="Picture 7">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5495242" y="5237952"/>
              <a:ext cx="1555768" cy="919317"/>
            </a:xfrm>
            <a:prstGeom prst="rect">
              <a:avLst/>
            </a:prstGeom>
          </p:spPr>
        </p:pic>
        <p:pic>
          <p:nvPicPr>
            <p:cNvPr id="9" name="Picture 8">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092225" y="4859425"/>
              <a:ext cx="694129" cy="1626864"/>
            </a:xfrm>
            <a:prstGeom prst="rect">
              <a:avLst/>
            </a:prstGeom>
          </p:spPr>
        </p:pic>
        <p:pic>
          <p:nvPicPr>
            <p:cNvPr id="10" name="Picture 9">
              <a:extLst>
                <a:ext uri="{FF2B5EF4-FFF2-40B4-BE49-F238E27FC236}">
                  <a16:creationId xmlns:a16="http://schemas.microsoft.com/office/drawing/2014/main" id="{60989A10-0017-455E-8536-03D81E30DD74}"/>
                </a:ext>
              </a:extLst>
            </p:cNvPr>
            <p:cNvPicPr>
              <a:picLocks noChangeAspect="1"/>
            </p:cNvPicPr>
            <p:nvPr/>
          </p:nvPicPr>
          <p:blipFill>
            <a:blip r:embed="rId4"/>
            <a:stretch>
              <a:fillRect/>
            </a:stretch>
          </p:blipFill>
          <p:spPr>
            <a:xfrm>
              <a:off x="7706685" y="5116967"/>
              <a:ext cx="1841214" cy="1161289"/>
            </a:xfrm>
            <a:prstGeom prst="rect">
              <a:avLst/>
            </a:prstGeom>
          </p:spPr>
        </p:pic>
        <p:pic>
          <p:nvPicPr>
            <p:cNvPr id="11" name="Picture 10">
              <a:extLst>
                <a:ext uri="{FF2B5EF4-FFF2-40B4-BE49-F238E27FC236}">
                  <a16:creationId xmlns:a16="http://schemas.microsoft.com/office/drawing/2014/main" id="{86151212-8525-77C7-D336-227267BA5E6D}"/>
                </a:ext>
              </a:extLst>
            </p:cNvPr>
            <p:cNvPicPr>
              <a:picLocks noChangeAspect="1"/>
            </p:cNvPicPr>
            <p:nvPr/>
          </p:nvPicPr>
          <p:blipFill>
            <a:blip r:embed="rId5"/>
            <a:stretch>
              <a:fillRect/>
            </a:stretch>
          </p:blipFill>
          <p:spPr>
            <a:xfrm>
              <a:off x="2974465" y="4995979"/>
              <a:ext cx="1865102" cy="1161290"/>
            </a:xfrm>
            <a:prstGeom prst="rect">
              <a:avLst/>
            </a:prstGeom>
          </p:spPr>
        </p:pic>
      </p:grpSp>
    </p:spTree>
    <p:extLst>
      <p:ext uri="{BB962C8B-B14F-4D97-AF65-F5344CB8AC3E}">
        <p14:creationId xmlns:p14="http://schemas.microsoft.com/office/powerpoint/2010/main" val="393564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576" y="200297"/>
            <a:ext cx="10944838" cy="5632311"/>
          </a:xfrm>
          <a:prstGeom prst="rect">
            <a:avLst/>
          </a:prstGeom>
        </p:spPr>
        <p:txBody>
          <a:bodyPr wrap="square">
            <a:spAutoFit/>
          </a:bodyPr>
          <a:lstStyle/>
          <a:p>
            <a:r>
              <a:rPr lang="en-GB" sz="2000" dirty="0"/>
              <a:t> </a:t>
            </a:r>
          </a:p>
          <a:p>
            <a:pPr lvl="1"/>
            <a:r>
              <a:rPr lang="en-GB" sz="2000" dirty="0"/>
              <a:t>5. Choose 4-6 of the animals or plants on your list – aim for some variety! For each living thing you have chosen, write a line of your poem like this and fill in the gaps:</a:t>
            </a:r>
          </a:p>
          <a:p>
            <a:pPr lvl="1"/>
            <a:endParaRPr lang="en-GB" sz="2000" dirty="0"/>
          </a:p>
          <a:p>
            <a:pPr lvl="1"/>
            <a:r>
              <a:rPr lang="en-GB" sz="2000" dirty="0"/>
              <a:t>I ask the_____________ how to live and it tells me ____________________</a:t>
            </a:r>
          </a:p>
          <a:p>
            <a:pPr lvl="1"/>
            <a:r>
              <a:rPr lang="en-GB" sz="2000" dirty="0"/>
              <a:t>For example:</a:t>
            </a:r>
          </a:p>
          <a:p>
            <a:pPr lvl="1"/>
            <a:r>
              <a:rPr lang="en-GB" sz="2000" dirty="0"/>
              <a:t>I ask the camel how to live and it tells me to store water for hot days</a:t>
            </a:r>
          </a:p>
          <a:p>
            <a:pPr lvl="1"/>
            <a:r>
              <a:rPr lang="en-GB" sz="2000" dirty="0"/>
              <a:t> </a:t>
            </a:r>
          </a:p>
          <a:p>
            <a:pPr lvl="1"/>
            <a:r>
              <a:rPr lang="en-GB" sz="2000" dirty="0"/>
              <a:t>6. Now think about your own happy place – this could be your home or the home of a friend or relative, it could be school, a park, your favourite café, anywhere you feel comfortable. How does that place provide the things that make you happy? For example, does it give you access to greenery, delicious food, a space to play in?</a:t>
            </a:r>
          </a:p>
          <a:p>
            <a:pPr lvl="1"/>
            <a:r>
              <a:rPr lang="en-GB" sz="2000" dirty="0"/>
              <a:t> </a:t>
            </a:r>
          </a:p>
          <a:p>
            <a:pPr lvl="1"/>
            <a:r>
              <a:rPr lang="en-GB" sz="2000" dirty="0"/>
              <a:t>7. Using a </a:t>
            </a:r>
            <a:r>
              <a:rPr lang="en-GB" sz="2000" b="1" dirty="0"/>
              <a:t>simile</a:t>
            </a:r>
            <a:r>
              <a:rPr lang="en-GB" sz="2000" dirty="0"/>
              <a:t> (where you compare one thing to another using ‘like’ or ‘as’), compare your happy place to an animal’s habitat. For example, ‘My happy place is warm like a nest lined with wool’.</a:t>
            </a:r>
          </a:p>
          <a:p>
            <a:pPr lvl="1"/>
            <a:r>
              <a:rPr lang="en-GB" sz="2000" dirty="0"/>
              <a:t> </a:t>
            </a:r>
          </a:p>
          <a:p>
            <a:pPr lvl="1"/>
            <a:r>
              <a:rPr lang="en-GB" sz="2000" dirty="0"/>
              <a:t>8. Finally, close your poem with two images that sum up your happy place e.g. ‘In my happy place there are photos of my friends smiling.’</a:t>
            </a:r>
          </a:p>
        </p:txBody>
      </p:sp>
      <p:pic>
        <p:nvPicPr>
          <p:cNvPr id="8" name="Picture 7">
            <a:extLst>
              <a:ext uri="{FF2B5EF4-FFF2-40B4-BE49-F238E27FC236}">
                <a16:creationId xmlns:a16="http://schemas.microsoft.com/office/drawing/2014/main" id="{69161B77-BB80-C62F-7293-34F9767FBE30}"/>
              </a:ext>
            </a:extLst>
          </p:cNvPr>
          <p:cNvPicPr>
            <a:picLocks noChangeAspect="1"/>
          </p:cNvPicPr>
          <p:nvPr/>
        </p:nvPicPr>
        <p:blipFill>
          <a:blip r:embed="rId2"/>
          <a:stretch>
            <a:fillRect/>
          </a:stretch>
        </p:blipFill>
        <p:spPr>
          <a:xfrm>
            <a:off x="10016217" y="1053737"/>
            <a:ext cx="1850662" cy="1569040"/>
          </a:xfrm>
          <a:prstGeom prst="rect">
            <a:avLst/>
          </a:prstGeom>
        </p:spPr>
      </p:pic>
      <p:pic>
        <p:nvPicPr>
          <p:cNvPr id="10" name="Picture 9">
            <a:extLst>
              <a:ext uri="{FF2B5EF4-FFF2-40B4-BE49-F238E27FC236}">
                <a16:creationId xmlns:a16="http://schemas.microsoft.com/office/drawing/2014/main" id="{F76C7530-A8B1-C70A-904A-079E89804A65}"/>
              </a:ext>
            </a:extLst>
          </p:cNvPr>
          <p:cNvPicPr>
            <a:picLocks noChangeAspect="1"/>
          </p:cNvPicPr>
          <p:nvPr/>
        </p:nvPicPr>
        <p:blipFill>
          <a:blip r:embed="rId3"/>
          <a:stretch>
            <a:fillRect/>
          </a:stretch>
        </p:blipFill>
        <p:spPr>
          <a:xfrm rot="19736410">
            <a:off x="10474421" y="5512303"/>
            <a:ext cx="1115162" cy="1139725"/>
          </a:xfrm>
          <a:prstGeom prst="rect">
            <a:avLst/>
          </a:prstGeom>
        </p:spPr>
      </p:pic>
    </p:spTree>
    <p:extLst>
      <p:ext uri="{BB962C8B-B14F-4D97-AF65-F5344CB8AC3E}">
        <p14:creationId xmlns:p14="http://schemas.microsoft.com/office/powerpoint/2010/main" val="349326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2811" y="596367"/>
            <a:ext cx="10744938" cy="4062651"/>
          </a:xfrm>
          <a:prstGeom prst="rect">
            <a:avLst/>
          </a:prstGeom>
        </p:spPr>
        <p:txBody>
          <a:bodyPr wrap="square">
            <a:spAutoFit/>
          </a:bodyPr>
          <a:lstStyle/>
          <a:p>
            <a:r>
              <a:rPr lang="en-GB" sz="2400" b="1" dirty="0"/>
              <a:t>Your poem structure</a:t>
            </a:r>
          </a:p>
          <a:p>
            <a:r>
              <a:rPr lang="en-GB" dirty="0"/>
              <a:t> </a:t>
            </a:r>
          </a:p>
          <a:p>
            <a:r>
              <a:rPr lang="en-GB" sz="2400" dirty="0"/>
              <a:t>I ask the _________ how to live and it tells me _______________</a:t>
            </a:r>
          </a:p>
          <a:p>
            <a:r>
              <a:rPr lang="en-GB" sz="2400" dirty="0"/>
              <a:t>I ask the _________ how to live and it tells me _______________</a:t>
            </a:r>
          </a:p>
          <a:p>
            <a:r>
              <a:rPr lang="en-GB" sz="2400" dirty="0"/>
              <a:t>I ask the _________ how to live and it tells me _______________</a:t>
            </a:r>
          </a:p>
          <a:p>
            <a:r>
              <a:rPr lang="en-GB" sz="2400" dirty="0"/>
              <a:t>I ask the _________ how to live and it tells me _______________</a:t>
            </a:r>
          </a:p>
          <a:p>
            <a:r>
              <a:rPr lang="en-GB" sz="2400" dirty="0"/>
              <a:t> </a:t>
            </a:r>
          </a:p>
          <a:p>
            <a:r>
              <a:rPr lang="en-GB" sz="2400" dirty="0"/>
              <a:t>My happy place is ________ like a _________________________</a:t>
            </a:r>
          </a:p>
          <a:p>
            <a:r>
              <a:rPr lang="en-GB" sz="2400" dirty="0"/>
              <a:t> </a:t>
            </a:r>
          </a:p>
          <a:p>
            <a:r>
              <a:rPr lang="en-GB" sz="2400" dirty="0"/>
              <a:t>In my happy place there is ________________________________</a:t>
            </a:r>
          </a:p>
          <a:p>
            <a:r>
              <a:rPr lang="en-GB" sz="2400" dirty="0"/>
              <a:t>In my happy place there is ________________________________</a:t>
            </a:r>
          </a:p>
        </p:txBody>
      </p:sp>
      <p:pic>
        <p:nvPicPr>
          <p:cNvPr id="7" name="Picture 6">
            <a:extLst>
              <a:ext uri="{FF2B5EF4-FFF2-40B4-BE49-F238E27FC236}">
                <a16:creationId xmlns:a16="http://schemas.microsoft.com/office/drawing/2014/main" id="{86151212-8525-77C7-D336-227267BA5E6D}"/>
              </a:ext>
            </a:extLst>
          </p:cNvPr>
          <p:cNvPicPr>
            <a:picLocks noChangeAspect="1"/>
          </p:cNvPicPr>
          <p:nvPr/>
        </p:nvPicPr>
        <p:blipFill>
          <a:blip r:embed="rId2"/>
          <a:stretch>
            <a:fillRect/>
          </a:stretch>
        </p:blipFill>
        <p:spPr>
          <a:xfrm>
            <a:off x="9602648" y="335110"/>
            <a:ext cx="1865102" cy="1161290"/>
          </a:xfrm>
          <a:prstGeom prst="rect">
            <a:avLst/>
          </a:prstGeom>
        </p:spPr>
      </p:pic>
      <p:pic>
        <p:nvPicPr>
          <p:cNvPr id="8" name="Picture 7">
            <a:extLst>
              <a:ext uri="{FF2B5EF4-FFF2-40B4-BE49-F238E27FC236}">
                <a16:creationId xmlns:a16="http://schemas.microsoft.com/office/drawing/2014/main" id="{9C71F816-52BC-91DD-4804-0C748F9AFE2A}"/>
              </a:ext>
            </a:extLst>
          </p:cNvPr>
          <p:cNvPicPr>
            <a:picLocks noChangeAspect="1"/>
          </p:cNvPicPr>
          <p:nvPr/>
        </p:nvPicPr>
        <p:blipFill>
          <a:blip r:embed="rId3"/>
          <a:stretch>
            <a:fillRect/>
          </a:stretch>
        </p:blipFill>
        <p:spPr>
          <a:xfrm flipH="1">
            <a:off x="8368936" y="4377941"/>
            <a:ext cx="3098813" cy="2091352"/>
          </a:xfrm>
          <a:prstGeom prst="rect">
            <a:avLst/>
          </a:prstGeom>
        </p:spPr>
      </p:pic>
    </p:spTree>
    <p:extLst>
      <p:ext uri="{BB962C8B-B14F-4D97-AF65-F5344CB8AC3E}">
        <p14:creationId xmlns:p14="http://schemas.microsoft.com/office/powerpoint/2010/main" val="7801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912" y="335110"/>
            <a:ext cx="10944838" cy="3785652"/>
          </a:xfrm>
          <a:prstGeom prst="rect">
            <a:avLst/>
          </a:prstGeom>
        </p:spPr>
        <p:txBody>
          <a:bodyPr wrap="square">
            <a:spAutoFit/>
          </a:bodyPr>
          <a:lstStyle/>
          <a:p>
            <a:r>
              <a:rPr lang="en-GB" sz="2400" b="1" dirty="0"/>
              <a:t>Final Thoughts</a:t>
            </a:r>
          </a:p>
          <a:p>
            <a:endParaRPr lang="en-GB" sz="2400" dirty="0"/>
          </a:p>
          <a:p>
            <a:r>
              <a:rPr lang="en-GB" sz="2400" dirty="0"/>
              <a:t>Today we have learned about what a habitat is and how each living thing is adapted to its habitat. We have thought about how the loss of habitat can affect all the animals and plants living there. We have thought about how humans, too, have adapted to different habitats. </a:t>
            </a:r>
          </a:p>
          <a:p>
            <a:r>
              <a:rPr lang="en-GB" sz="2400" dirty="0"/>
              <a:t> </a:t>
            </a:r>
          </a:p>
          <a:p>
            <a:r>
              <a:rPr lang="en-GB" sz="2400" dirty="0"/>
              <a:t>Now think about the future. With a partner, spend a few minutes discussing what changes you would make to preserve the habitats near you and to make them as safe and nurturing as possible for all living things. </a:t>
            </a:r>
          </a:p>
        </p:txBody>
      </p:sp>
      <p:pic>
        <p:nvPicPr>
          <p:cNvPr id="3" name="Picture 2">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5495242" y="5237952"/>
            <a:ext cx="1555768" cy="919317"/>
          </a:xfrm>
          <a:prstGeom prst="rect">
            <a:avLst/>
          </a:prstGeom>
        </p:spPr>
      </p:pic>
      <p:pic>
        <p:nvPicPr>
          <p:cNvPr id="4" name="Picture 3">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092225" y="4859425"/>
            <a:ext cx="694129" cy="1626864"/>
          </a:xfrm>
          <a:prstGeom prst="rect">
            <a:avLst/>
          </a:prstGeom>
        </p:spPr>
      </p:pic>
      <p:pic>
        <p:nvPicPr>
          <p:cNvPr id="6" name="Picture 5">
            <a:extLst>
              <a:ext uri="{FF2B5EF4-FFF2-40B4-BE49-F238E27FC236}">
                <a16:creationId xmlns:a16="http://schemas.microsoft.com/office/drawing/2014/main" id="{60989A10-0017-455E-8536-03D81E30DD74}"/>
              </a:ext>
            </a:extLst>
          </p:cNvPr>
          <p:cNvPicPr>
            <a:picLocks noChangeAspect="1"/>
          </p:cNvPicPr>
          <p:nvPr/>
        </p:nvPicPr>
        <p:blipFill>
          <a:blip r:embed="rId4"/>
          <a:stretch>
            <a:fillRect/>
          </a:stretch>
        </p:blipFill>
        <p:spPr>
          <a:xfrm>
            <a:off x="7706685" y="5116967"/>
            <a:ext cx="1841214" cy="1161289"/>
          </a:xfrm>
          <a:prstGeom prst="rect">
            <a:avLst/>
          </a:prstGeom>
        </p:spPr>
      </p:pic>
      <p:pic>
        <p:nvPicPr>
          <p:cNvPr id="7" name="Picture 6">
            <a:extLst>
              <a:ext uri="{FF2B5EF4-FFF2-40B4-BE49-F238E27FC236}">
                <a16:creationId xmlns:a16="http://schemas.microsoft.com/office/drawing/2014/main" id="{86151212-8525-77C7-D336-227267BA5E6D}"/>
              </a:ext>
            </a:extLst>
          </p:cNvPr>
          <p:cNvPicPr>
            <a:picLocks noChangeAspect="1"/>
          </p:cNvPicPr>
          <p:nvPr/>
        </p:nvPicPr>
        <p:blipFill>
          <a:blip r:embed="rId5"/>
          <a:stretch>
            <a:fillRect/>
          </a:stretch>
        </p:blipFill>
        <p:spPr>
          <a:xfrm>
            <a:off x="2974465" y="4995979"/>
            <a:ext cx="1865102" cy="1161290"/>
          </a:xfrm>
          <a:prstGeom prst="rect">
            <a:avLst/>
          </a:prstGeom>
        </p:spPr>
      </p:pic>
    </p:spTree>
    <p:extLst>
      <p:ext uri="{BB962C8B-B14F-4D97-AF65-F5344CB8AC3E}">
        <p14:creationId xmlns:p14="http://schemas.microsoft.com/office/powerpoint/2010/main" val="407164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690" y="743929"/>
            <a:ext cx="10651224" cy="4093428"/>
          </a:xfrm>
          <a:prstGeom prst="rect">
            <a:avLst/>
          </a:prstGeom>
        </p:spPr>
        <p:txBody>
          <a:bodyPr wrap="square" lIns="91440" tIns="45720" rIns="91440" bIns="45720" anchor="t">
            <a:spAutoFit/>
          </a:bodyPr>
          <a:lstStyle/>
          <a:p>
            <a:pPr algn="just" fontAlgn="base">
              <a:spcAft>
                <a:spcPts val="0"/>
              </a:spcAft>
            </a:pPr>
            <a:r>
              <a:rPr lang="en-GB" sz="3200" b="1" dirty="0">
                <a:latin typeface="Calibri" panose="020F0502020204030204" pitchFamily="34" charset="0"/>
                <a:ea typeface="Times New Roman" panose="02020603050405020304" pitchFamily="18" charset="0"/>
              </a:rPr>
              <a:t>Learning outcomes </a:t>
            </a:r>
          </a:p>
          <a:p>
            <a:pPr algn="just" fontAlgn="base">
              <a:spcAft>
                <a:spcPts val="0"/>
              </a:spcAft>
            </a:pPr>
            <a:endParaRPr lang="en-GB" sz="3600" dirty="0">
              <a:latin typeface="Times New Roman" panose="02020603050405020304" pitchFamily="18" charset="0"/>
              <a:ea typeface="Times New Roman" panose="02020603050405020304" pitchFamily="18" charset="0"/>
            </a:endParaRPr>
          </a:p>
          <a:p>
            <a:pPr marL="457200" lvl="0" indent="-457200" algn="just" fontAlgn="base">
              <a:spcAft>
                <a:spcPts val="0"/>
              </a:spcAft>
              <a:buFont typeface="Arial" panose="05050102010706020507" pitchFamily="18" charset="2"/>
              <a:buChar char="•"/>
            </a:pPr>
            <a:r>
              <a:rPr lang="en-GB" sz="3200" dirty="0">
                <a:latin typeface="Calibri" panose="020F0502020204030204" pitchFamily="34" charset="0"/>
                <a:ea typeface="Times New Roman" panose="02020603050405020304" pitchFamily="18" charset="0"/>
              </a:rPr>
              <a:t>understand what a habitat is and how living things are suited to their habitats</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fontAlgn="base">
              <a:spcAft>
                <a:spcPts val="0"/>
              </a:spcAft>
              <a:buFont typeface="Arial" panose="05050102010706020507" pitchFamily="18" charset="2"/>
              <a:buChar char="•"/>
            </a:pPr>
            <a:r>
              <a:rPr lang="en-GB" sz="3200" dirty="0">
                <a:latin typeface="Calibri" panose="020F0502020204030204" pitchFamily="34" charset="0"/>
                <a:ea typeface="Times New Roman" panose="02020603050405020304" pitchFamily="18" charset="0"/>
              </a:rPr>
              <a:t>explore the difference between the first and second person in a poem</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fontAlgn="base">
              <a:spcAft>
                <a:spcPts val="0"/>
              </a:spcAft>
              <a:buFont typeface="Arial" panose="05050102010706020507" pitchFamily="18" charset="2"/>
              <a:buChar char="•"/>
            </a:pPr>
            <a:r>
              <a:rPr lang="en-GB" sz="3200" dirty="0">
                <a:latin typeface="Calibri" panose="020F0502020204030204" pitchFamily="34" charset="0"/>
                <a:ea typeface="Times New Roman" panose="02020603050405020304" pitchFamily="18" charset="0"/>
              </a:rPr>
              <a:t>use a simile to compare an animal or plant’s habitat with a human’s home or happy place</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9161B77-BB80-C62F-7293-34F9767FBE30}"/>
              </a:ext>
            </a:extLst>
          </p:cNvPr>
          <p:cNvPicPr>
            <a:picLocks noChangeAspect="1"/>
          </p:cNvPicPr>
          <p:nvPr/>
        </p:nvPicPr>
        <p:blipFill>
          <a:blip r:embed="rId2"/>
          <a:stretch>
            <a:fillRect/>
          </a:stretch>
        </p:blipFill>
        <p:spPr>
          <a:xfrm>
            <a:off x="9395025" y="4671786"/>
            <a:ext cx="2010301" cy="1704386"/>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690" y="743929"/>
            <a:ext cx="8214600" cy="3970318"/>
          </a:xfrm>
          <a:prstGeom prst="rect">
            <a:avLst/>
          </a:prstGeom>
        </p:spPr>
        <p:txBody>
          <a:bodyPr wrap="square">
            <a:spAutoFit/>
          </a:bodyPr>
          <a:lstStyle/>
          <a:p>
            <a:pPr fontAlgn="base"/>
            <a:r>
              <a:rPr lang="en-GB" sz="2800" b="1" dirty="0"/>
              <a:t>Key Vocabulary</a:t>
            </a:r>
          </a:p>
          <a:p>
            <a:pPr fontAlgn="base"/>
            <a:endParaRPr lang="en-GB" sz="2800" dirty="0"/>
          </a:p>
          <a:p>
            <a:pPr lvl="0" fontAlgn="base"/>
            <a:r>
              <a:rPr lang="en-GB" sz="2800" b="1" dirty="0"/>
              <a:t>Habitat</a:t>
            </a:r>
            <a:r>
              <a:rPr lang="en-GB" sz="2800" dirty="0"/>
              <a:t> – the place where plants or animals, including humans, live</a:t>
            </a:r>
          </a:p>
          <a:p>
            <a:pPr lvl="0" fontAlgn="base"/>
            <a:endParaRPr lang="en-GB" sz="2800" dirty="0"/>
          </a:p>
          <a:p>
            <a:pPr lvl="0" fontAlgn="base"/>
            <a:r>
              <a:rPr lang="en-GB" sz="2800" b="1" dirty="0"/>
              <a:t>Simile</a:t>
            </a:r>
            <a:r>
              <a:rPr lang="en-GB" sz="2800" dirty="0"/>
              <a:t> – a simile compares two things using the word ‘like’ or ‘as’</a:t>
            </a:r>
          </a:p>
          <a:p>
            <a:pPr lvl="0" fontAlgn="base"/>
            <a:endParaRPr lang="en-GB" sz="2800" dirty="0"/>
          </a:p>
          <a:p>
            <a:pPr lvl="0" fontAlgn="base"/>
            <a:r>
              <a:rPr lang="en-GB" sz="2800" b="1" dirty="0"/>
              <a:t>Adapt</a:t>
            </a:r>
            <a:r>
              <a:rPr lang="en-GB" sz="2800" dirty="0"/>
              <a:t> – how an animal changes to suit its habitat</a:t>
            </a:r>
          </a:p>
        </p:txBody>
      </p:sp>
      <p:pic>
        <p:nvPicPr>
          <p:cNvPr id="6" name="Picture 5">
            <a:extLst>
              <a:ext uri="{FF2B5EF4-FFF2-40B4-BE49-F238E27FC236}">
                <a16:creationId xmlns:a16="http://schemas.microsoft.com/office/drawing/2014/main" id="{2DF147E6-1292-80AB-2D53-BE5FB2B36F39}"/>
              </a:ext>
            </a:extLst>
          </p:cNvPr>
          <p:cNvPicPr>
            <a:picLocks noChangeAspect="1"/>
          </p:cNvPicPr>
          <p:nvPr/>
        </p:nvPicPr>
        <p:blipFill>
          <a:blip r:embed="rId2"/>
          <a:stretch>
            <a:fillRect/>
          </a:stretch>
        </p:blipFill>
        <p:spPr>
          <a:xfrm>
            <a:off x="3912803" y="4976040"/>
            <a:ext cx="1468374" cy="1468374"/>
          </a:xfrm>
          <a:prstGeom prst="rect">
            <a:avLst/>
          </a:prstGeom>
        </p:spPr>
      </p:pic>
      <p:pic>
        <p:nvPicPr>
          <p:cNvPr id="7" name="Picture 6">
            <a:extLst>
              <a:ext uri="{FF2B5EF4-FFF2-40B4-BE49-F238E27FC236}">
                <a16:creationId xmlns:a16="http://schemas.microsoft.com/office/drawing/2014/main" id="{BF0C9973-B86D-A658-7508-DFED78B0C401}"/>
              </a:ext>
            </a:extLst>
          </p:cNvPr>
          <p:cNvPicPr>
            <a:picLocks noChangeAspect="1"/>
          </p:cNvPicPr>
          <p:nvPr/>
        </p:nvPicPr>
        <p:blipFill>
          <a:blip r:embed="rId3"/>
          <a:stretch>
            <a:fillRect/>
          </a:stretch>
        </p:blipFill>
        <p:spPr>
          <a:xfrm>
            <a:off x="6400858" y="5138929"/>
            <a:ext cx="1974486" cy="1142596"/>
          </a:xfrm>
          <a:prstGeom prst="rect">
            <a:avLst/>
          </a:prstGeom>
        </p:spPr>
      </p:pic>
      <p:pic>
        <p:nvPicPr>
          <p:cNvPr id="8" name="Picture 7">
            <a:extLst>
              <a:ext uri="{FF2B5EF4-FFF2-40B4-BE49-F238E27FC236}">
                <a16:creationId xmlns:a16="http://schemas.microsoft.com/office/drawing/2014/main" id="{69161B77-BB80-C62F-7293-34F9767FBE30}"/>
              </a:ext>
            </a:extLst>
          </p:cNvPr>
          <p:cNvPicPr>
            <a:picLocks noChangeAspect="1"/>
          </p:cNvPicPr>
          <p:nvPr/>
        </p:nvPicPr>
        <p:blipFill>
          <a:blip r:embed="rId4"/>
          <a:stretch>
            <a:fillRect/>
          </a:stretch>
        </p:blipFill>
        <p:spPr>
          <a:xfrm>
            <a:off x="9395025" y="4671786"/>
            <a:ext cx="2010301" cy="1704386"/>
          </a:xfrm>
          <a:prstGeom prst="rect">
            <a:avLst/>
          </a:prstGeom>
        </p:spPr>
      </p:pic>
      <p:pic>
        <p:nvPicPr>
          <p:cNvPr id="9" name="Picture 8">
            <a:extLst>
              <a:ext uri="{FF2B5EF4-FFF2-40B4-BE49-F238E27FC236}">
                <a16:creationId xmlns:a16="http://schemas.microsoft.com/office/drawing/2014/main" id="{32736327-6F68-D606-6091-E1B277E89E61}"/>
              </a:ext>
            </a:extLst>
          </p:cNvPr>
          <p:cNvPicPr>
            <a:picLocks noChangeAspect="1"/>
          </p:cNvPicPr>
          <p:nvPr/>
        </p:nvPicPr>
        <p:blipFill>
          <a:blip r:embed="rId5"/>
          <a:stretch>
            <a:fillRect/>
          </a:stretch>
        </p:blipFill>
        <p:spPr>
          <a:xfrm>
            <a:off x="10518945" y="383220"/>
            <a:ext cx="694129" cy="1626864"/>
          </a:xfrm>
          <a:prstGeom prst="rect">
            <a:avLst/>
          </a:prstGeom>
        </p:spPr>
      </p:pic>
    </p:spTree>
    <p:extLst>
      <p:ext uri="{BB962C8B-B14F-4D97-AF65-F5344CB8AC3E}">
        <p14:creationId xmlns:p14="http://schemas.microsoft.com/office/powerpoint/2010/main" val="1412223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690" y="743929"/>
            <a:ext cx="9668037" cy="4524315"/>
          </a:xfrm>
          <a:prstGeom prst="rect">
            <a:avLst/>
          </a:prstGeom>
        </p:spPr>
        <p:txBody>
          <a:bodyPr wrap="square">
            <a:spAutoFit/>
          </a:bodyPr>
          <a:lstStyle/>
          <a:p>
            <a:pPr fontAlgn="base"/>
            <a:r>
              <a:rPr lang="en-GB" sz="2400" dirty="0"/>
              <a:t>A habitat is somewhere a living thing, such as an animal or plant, makes its home. There are lots of different kinds of habitats across the world. For example, some habitats include:</a:t>
            </a:r>
          </a:p>
          <a:p>
            <a:pPr fontAlgn="base"/>
            <a:r>
              <a:rPr lang="en-GB" sz="2400" dirty="0"/>
              <a:t> </a:t>
            </a:r>
          </a:p>
          <a:p>
            <a:pPr marL="342900" lvl="0" indent="-342900" fontAlgn="base">
              <a:buFont typeface="Arial" panose="020B0604020202020204" pitchFamily="34" charset="0"/>
              <a:buChar char="•"/>
            </a:pPr>
            <a:r>
              <a:rPr lang="en-GB" sz="2400" dirty="0"/>
              <a:t>polar regions (the North and South Pole), where it is cold and there is snow and ice</a:t>
            </a:r>
          </a:p>
          <a:p>
            <a:pPr marL="342900" lvl="0" indent="-342900" fontAlgn="base">
              <a:buFont typeface="Arial" panose="020B0604020202020204" pitchFamily="34" charset="0"/>
              <a:buChar char="•"/>
            </a:pPr>
            <a:r>
              <a:rPr lang="en-GB" sz="2400" dirty="0"/>
              <a:t>tropical regions where you might find rainforests and a hot, humid, climate</a:t>
            </a:r>
          </a:p>
          <a:p>
            <a:pPr marL="342900" lvl="0" indent="-342900" fontAlgn="base">
              <a:buFont typeface="Arial" panose="020B0604020202020204" pitchFamily="34" charset="0"/>
              <a:buChar char="•"/>
            </a:pPr>
            <a:r>
              <a:rPr lang="en-GB" sz="2400" dirty="0"/>
              <a:t>deserts</a:t>
            </a:r>
          </a:p>
          <a:p>
            <a:pPr marL="342900" lvl="0" indent="-342900" fontAlgn="base">
              <a:buFont typeface="Arial" panose="020B0604020202020204" pitchFamily="34" charset="0"/>
              <a:buChar char="•"/>
            </a:pPr>
            <a:r>
              <a:rPr lang="en-GB" sz="2400" dirty="0"/>
              <a:t>bodies of water, like oceans or rivers</a:t>
            </a:r>
          </a:p>
          <a:p>
            <a:pPr marL="342900" lvl="0" indent="-342900" fontAlgn="base">
              <a:buFont typeface="Arial" panose="020B0604020202020204" pitchFamily="34" charset="0"/>
              <a:buChar char="•"/>
            </a:pPr>
            <a:r>
              <a:rPr lang="en-GB" sz="2400" dirty="0"/>
              <a:t>meadows</a:t>
            </a:r>
          </a:p>
          <a:p>
            <a:pPr marL="342900" lvl="0" indent="-342900" fontAlgn="base">
              <a:buFont typeface="Arial" panose="020B0604020202020204" pitchFamily="34" charset="0"/>
              <a:buChar char="•"/>
            </a:pPr>
            <a:r>
              <a:rPr lang="en-GB" sz="2400" dirty="0"/>
              <a:t>woodlands</a:t>
            </a:r>
          </a:p>
        </p:txBody>
      </p:sp>
      <p:pic>
        <p:nvPicPr>
          <p:cNvPr id="3" name="Picture 2">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10085807" y="1524151"/>
            <a:ext cx="957630" cy="1028805"/>
          </a:xfrm>
          <a:prstGeom prst="rect">
            <a:avLst/>
          </a:prstGeom>
        </p:spPr>
      </p:pic>
      <p:pic>
        <p:nvPicPr>
          <p:cNvPr id="4" name="Picture 3">
            <a:extLst>
              <a:ext uri="{FF2B5EF4-FFF2-40B4-BE49-F238E27FC236}">
                <a16:creationId xmlns:a16="http://schemas.microsoft.com/office/drawing/2014/main" id="{3384C52A-A6D7-DF0F-36AF-DB3F174A0DEB}"/>
              </a:ext>
            </a:extLst>
          </p:cNvPr>
          <p:cNvPicPr>
            <a:picLocks noChangeAspect="1"/>
          </p:cNvPicPr>
          <p:nvPr/>
        </p:nvPicPr>
        <p:blipFill>
          <a:blip r:embed="rId3"/>
          <a:stretch>
            <a:fillRect/>
          </a:stretch>
        </p:blipFill>
        <p:spPr>
          <a:xfrm>
            <a:off x="10564622" y="2879589"/>
            <a:ext cx="1261149" cy="1393437"/>
          </a:xfrm>
          <a:prstGeom prst="rect">
            <a:avLst/>
          </a:prstGeom>
        </p:spPr>
      </p:pic>
      <p:pic>
        <p:nvPicPr>
          <p:cNvPr id="6" name="Picture 5">
            <a:extLst>
              <a:ext uri="{FF2B5EF4-FFF2-40B4-BE49-F238E27FC236}">
                <a16:creationId xmlns:a16="http://schemas.microsoft.com/office/drawing/2014/main" id="{BF0C9973-B86D-A658-7508-DFED78B0C401}"/>
              </a:ext>
            </a:extLst>
          </p:cNvPr>
          <p:cNvPicPr>
            <a:picLocks noChangeAspect="1"/>
          </p:cNvPicPr>
          <p:nvPr/>
        </p:nvPicPr>
        <p:blipFill>
          <a:blip r:embed="rId4"/>
          <a:stretch>
            <a:fillRect/>
          </a:stretch>
        </p:blipFill>
        <p:spPr>
          <a:xfrm>
            <a:off x="8111321" y="4288965"/>
            <a:ext cx="1974486" cy="1142596"/>
          </a:xfrm>
          <a:prstGeom prst="rect">
            <a:avLst/>
          </a:prstGeom>
        </p:spPr>
      </p:pic>
      <p:sp>
        <p:nvSpPr>
          <p:cNvPr id="8" name="Rectangle 7"/>
          <p:cNvSpPr/>
          <p:nvPr/>
        </p:nvSpPr>
        <p:spPr>
          <a:xfrm>
            <a:off x="5229376" y="5940828"/>
            <a:ext cx="6596395" cy="685059"/>
          </a:xfrm>
          <a:prstGeom prst="rect">
            <a:avLst/>
          </a:prstGeom>
        </p:spPr>
        <p:txBody>
          <a:bodyPr wrap="square">
            <a:spAutoFit/>
          </a:bodyPr>
          <a:lstStyle/>
          <a:p>
            <a:pPr>
              <a:lnSpc>
                <a:spcPct val="107000"/>
              </a:lnSpc>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Lots of the information included here is adapted from the Natural History Museum website. Find out more about climate change </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here</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rPr>
              <a:t>.</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38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0" y="1972321"/>
            <a:ext cx="10416490" cy="2677656"/>
          </a:xfrm>
          <a:prstGeom prst="rect">
            <a:avLst/>
          </a:prstGeom>
        </p:spPr>
        <p:txBody>
          <a:bodyPr wrap="square">
            <a:spAutoFit/>
          </a:bodyPr>
          <a:lstStyle/>
          <a:p>
            <a:r>
              <a:rPr lang="en-GB" sz="2400" dirty="0"/>
              <a:t>There are many other examples. A habitat provides the things an animal needs to survive, such as food, light, water and shelter. Living things are adapted to the habitats in which they live. </a:t>
            </a:r>
          </a:p>
          <a:p>
            <a:endParaRPr lang="en-GB" sz="2400" dirty="0"/>
          </a:p>
          <a:p>
            <a:r>
              <a:rPr lang="en-GB" sz="2400" dirty="0"/>
              <a:t>For instance, polar bears live in the Arctic, which is a cold, snowy region. They have thick coats, which keep them warm, and they are white so they can blend in and hunt prey. </a:t>
            </a:r>
          </a:p>
        </p:txBody>
      </p:sp>
      <p:pic>
        <p:nvPicPr>
          <p:cNvPr id="9" name="Picture 8">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7350033" y="454368"/>
            <a:ext cx="545237" cy="585761"/>
          </a:xfrm>
          <a:prstGeom prst="rect">
            <a:avLst/>
          </a:prstGeom>
        </p:spPr>
      </p:pic>
      <p:pic>
        <p:nvPicPr>
          <p:cNvPr id="10" name="Picture 9">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8099206" y="965706"/>
            <a:ext cx="545237" cy="585761"/>
          </a:xfrm>
          <a:prstGeom prst="rect">
            <a:avLst/>
          </a:prstGeom>
        </p:spPr>
      </p:pic>
      <p:pic>
        <p:nvPicPr>
          <p:cNvPr id="11" name="Picture 10">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8752113" y="251971"/>
            <a:ext cx="545237" cy="585761"/>
          </a:xfrm>
          <a:prstGeom prst="rect">
            <a:avLst/>
          </a:prstGeom>
        </p:spPr>
      </p:pic>
      <p:pic>
        <p:nvPicPr>
          <p:cNvPr id="12" name="Picture 11">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9496696" y="1130612"/>
            <a:ext cx="545237" cy="585761"/>
          </a:xfrm>
          <a:prstGeom prst="rect">
            <a:avLst/>
          </a:prstGeom>
        </p:spPr>
      </p:pic>
      <p:pic>
        <p:nvPicPr>
          <p:cNvPr id="13" name="Picture 12">
            <a:extLst>
              <a:ext uri="{FF2B5EF4-FFF2-40B4-BE49-F238E27FC236}">
                <a16:creationId xmlns:a16="http://schemas.microsoft.com/office/drawing/2014/main" id="{5833100E-BFDC-BBE0-B2C4-F13C86DE5CAF}"/>
              </a:ext>
            </a:extLst>
          </p:cNvPr>
          <p:cNvPicPr>
            <a:picLocks noChangeAspect="1"/>
          </p:cNvPicPr>
          <p:nvPr/>
        </p:nvPicPr>
        <p:blipFill>
          <a:blip r:embed="rId2"/>
          <a:stretch>
            <a:fillRect/>
          </a:stretch>
        </p:blipFill>
        <p:spPr>
          <a:xfrm>
            <a:off x="9727947" y="456076"/>
            <a:ext cx="545237" cy="585761"/>
          </a:xfrm>
          <a:prstGeom prst="rect">
            <a:avLst/>
          </a:prstGeom>
        </p:spPr>
      </p:pic>
    </p:spTree>
    <p:extLst>
      <p:ext uri="{BB962C8B-B14F-4D97-AF65-F5344CB8AC3E}">
        <p14:creationId xmlns:p14="http://schemas.microsoft.com/office/powerpoint/2010/main" val="79673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2480" y="1031796"/>
            <a:ext cx="10224902" cy="2677656"/>
          </a:xfrm>
          <a:prstGeom prst="rect">
            <a:avLst/>
          </a:prstGeom>
        </p:spPr>
        <p:txBody>
          <a:bodyPr wrap="square">
            <a:spAutoFit/>
          </a:bodyPr>
          <a:lstStyle/>
          <a:p>
            <a:r>
              <a:rPr lang="en-GB" sz="2800" dirty="0"/>
              <a:t>Plants are also adapted to their environment. </a:t>
            </a:r>
          </a:p>
          <a:p>
            <a:endParaRPr lang="en-GB" sz="2800" dirty="0"/>
          </a:p>
          <a:p>
            <a:r>
              <a:rPr lang="en-GB" sz="2800" dirty="0"/>
              <a:t>For example, plants growing in the desert often have very thin leaves, or even spiny needles like a cactus. This is because there is not much water in the desert, so the thin leaves reduce water loss by creating a small surface area.</a:t>
            </a:r>
          </a:p>
        </p:txBody>
      </p:sp>
      <p:pic>
        <p:nvPicPr>
          <p:cNvPr id="9" name="Picture 8">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20393839">
            <a:off x="7990155" y="3379674"/>
            <a:ext cx="2905672" cy="2969674"/>
          </a:xfrm>
          <a:prstGeom prst="rect">
            <a:avLst/>
          </a:prstGeom>
        </p:spPr>
      </p:pic>
    </p:spTree>
    <p:extLst>
      <p:ext uri="{BB962C8B-B14F-4D97-AF65-F5344CB8AC3E}">
        <p14:creationId xmlns:p14="http://schemas.microsoft.com/office/powerpoint/2010/main" val="6089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7645" y="1510766"/>
            <a:ext cx="10512285" cy="3416320"/>
          </a:xfrm>
          <a:prstGeom prst="rect">
            <a:avLst/>
          </a:prstGeom>
        </p:spPr>
        <p:txBody>
          <a:bodyPr wrap="square">
            <a:spAutoFit/>
          </a:bodyPr>
          <a:lstStyle/>
          <a:p>
            <a:r>
              <a:rPr lang="en-GB" sz="2400" dirty="0"/>
              <a:t>As the climate changes, habitats also change, which makes it harder for the things living in them to survive. For example, when the snow and ice melts in the Arctic, polar bears can no longer camouflage and their prey can see them coming. This makes it harder for them find food.</a:t>
            </a:r>
          </a:p>
          <a:p>
            <a:r>
              <a:rPr lang="en-GB" sz="2400" dirty="0"/>
              <a:t> </a:t>
            </a:r>
          </a:p>
          <a:p>
            <a:r>
              <a:rPr lang="en-GB" sz="2400" dirty="0"/>
              <a:t>Everything on Earth, including animals, humans and plants, depend on one another to survive. For example, flowers provide nectar for insects like bees, and those insects help the plants by spreading their pollen. This is why it is important to take care of the environment and make sure lots of different habitats are preserved.</a:t>
            </a:r>
          </a:p>
        </p:txBody>
      </p:sp>
      <p:pic>
        <p:nvPicPr>
          <p:cNvPr id="8" name="Picture 7">
            <a:extLst>
              <a:ext uri="{FF2B5EF4-FFF2-40B4-BE49-F238E27FC236}">
                <a16:creationId xmlns:a16="http://schemas.microsoft.com/office/drawing/2014/main" id="{DE5D77FF-18D4-B416-71D7-633C133A7C8C}"/>
              </a:ext>
            </a:extLst>
          </p:cNvPr>
          <p:cNvPicPr>
            <a:picLocks noChangeAspect="1"/>
          </p:cNvPicPr>
          <p:nvPr/>
        </p:nvPicPr>
        <p:blipFill>
          <a:blip r:embed="rId2"/>
          <a:stretch>
            <a:fillRect/>
          </a:stretch>
        </p:blipFill>
        <p:spPr>
          <a:xfrm rot="21051039">
            <a:off x="10094944" y="5062982"/>
            <a:ext cx="952897" cy="1376406"/>
          </a:xfrm>
          <a:prstGeom prst="rect">
            <a:avLst/>
          </a:prstGeom>
        </p:spPr>
      </p:pic>
      <p:pic>
        <p:nvPicPr>
          <p:cNvPr id="10" name="Picture 9">
            <a:extLst>
              <a:ext uri="{FF2B5EF4-FFF2-40B4-BE49-F238E27FC236}">
                <a16:creationId xmlns:a16="http://schemas.microsoft.com/office/drawing/2014/main" id="{86151212-8525-77C7-D336-227267BA5E6D}"/>
              </a:ext>
            </a:extLst>
          </p:cNvPr>
          <p:cNvPicPr>
            <a:picLocks noChangeAspect="1"/>
          </p:cNvPicPr>
          <p:nvPr/>
        </p:nvPicPr>
        <p:blipFill>
          <a:blip r:embed="rId3"/>
          <a:stretch>
            <a:fillRect/>
          </a:stretch>
        </p:blipFill>
        <p:spPr>
          <a:xfrm rot="21017620">
            <a:off x="240527" y="261257"/>
            <a:ext cx="1699084" cy="1057920"/>
          </a:xfrm>
          <a:prstGeom prst="rect">
            <a:avLst/>
          </a:prstGeom>
        </p:spPr>
      </p:pic>
    </p:spTree>
    <p:extLst>
      <p:ext uri="{BB962C8B-B14F-4D97-AF65-F5344CB8AC3E}">
        <p14:creationId xmlns:p14="http://schemas.microsoft.com/office/powerpoint/2010/main" val="19541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6354" y="916758"/>
            <a:ext cx="9797143" cy="4708981"/>
          </a:xfrm>
          <a:prstGeom prst="rect">
            <a:avLst/>
          </a:prstGeom>
        </p:spPr>
        <p:txBody>
          <a:bodyPr wrap="square">
            <a:spAutoFit/>
          </a:bodyPr>
          <a:lstStyle/>
          <a:p>
            <a:r>
              <a:rPr lang="en-GB" sz="2000" dirty="0"/>
              <a:t>Think about the following living things. How do you think they are suited to the habitats they live in? Think about what their homes look like – is it a den, a nest, a hive? If it is an animal, think about the food it eats and how it finds that food. If it is a plant, what does it need to survive?</a:t>
            </a:r>
          </a:p>
          <a:p>
            <a:r>
              <a:rPr lang="en-GB" sz="2000" dirty="0"/>
              <a:t> </a:t>
            </a:r>
          </a:p>
          <a:p>
            <a:r>
              <a:rPr lang="en-GB" sz="2000" dirty="0"/>
              <a:t>How are these living things suited to their habitat?</a:t>
            </a:r>
          </a:p>
          <a:p>
            <a:r>
              <a:rPr lang="en-GB" sz="2000" dirty="0"/>
              <a:t> </a:t>
            </a:r>
          </a:p>
          <a:p>
            <a:pPr lvl="0"/>
            <a:r>
              <a:rPr lang="en-GB" sz="2000" b="1" dirty="0"/>
              <a:t>tiger</a:t>
            </a:r>
            <a:r>
              <a:rPr lang="en-GB" sz="2000" dirty="0"/>
              <a:t> – lives in a range of habitats, including jungles, swamps and grasslands</a:t>
            </a:r>
          </a:p>
          <a:p>
            <a:pPr lvl="0"/>
            <a:r>
              <a:rPr lang="en-GB" sz="2000" b="1" dirty="0"/>
              <a:t>palm tree </a:t>
            </a:r>
            <a:r>
              <a:rPr lang="en-GB" sz="2000" dirty="0"/>
              <a:t>– lives in tropical forests</a:t>
            </a:r>
          </a:p>
          <a:p>
            <a:pPr lvl="0"/>
            <a:r>
              <a:rPr lang="en-GB" sz="2000" b="1" dirty="0"/>
              <a:t>lantern fish </a:t>
            </a:r>
            <a:r>
              <a:rPr lang="en-GB" sz="2000" dirty="0"/>
              <a:t>(a type of fish that uses bioluminescence to emit light) – lives in the ‘twilight zone’ of the ocean, where there it is dark </a:t>
            </a:r>
          </a:p>
          <a:p>
            <a:pPr lvl="0"/>
            <a:r>
              <a:rPr lang="en-GB" sz="2000" b="1" dirty="0"/>
              <a:t>beaver </a:t>
            </a:r>
            <a:r>
              <a:rPr lang="en-GB" sz="2000" dirty="0"/>
              <a:t>– lives in freshwater habitats like rivers and streams</a:t>
            </a:r>
          </a:p>
          <a:p>
            <a:pPr lvl="0"/>
            <a:r>
              <a:rPr lang="en-GB" sz="2000" b="1" dirty="0"/>
              <a:t>camel </a:t>
            </a:r>
            <a:r>
              <a:rPr lang="en-GB" sz="2000" dirty="0"/>
              <a:t>– lives in the desert</a:t>
            </a:r>
          </a:p>
          <a:p>
            <a:r>
              <a:rPr lang="en-GB" sz="2000" dirty="0"/>
              <a:t> </a:t>
            </a:r>
          </a:p>
          <a:p>
            <a:r>
              <a:rPr lang="en-GB" sz="2000" dirty="0"/>
              <a:t>Can you think of any more examples of how plants or animals are adapted to their habitats?</a:t>
            </a:r>
          </a:p>
        </p:txBody>
      </p:sp>
      <p:pic>
        <p:nvPicPr>
          <p:cNvPr id="4" name="Picture 3">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10615621" y="220041"/>
            <a:ext cx="1124993" cy="1242999"/>
          </a:xfrm>
          <a:prstGeom prst="rect">
            <a:avLst/>
          </a:prstGeom>
        </p:spPr>
      </p:pic>
      <p:pic>
        <p:nvPicPr>
          <p:cNvPr id="9" name="Picture 8">
            <a:extLst>
              <a:ext uri="{FF2B5EF4-FFF2-40B4-BE49-F238E27FC236}">
                <a16:creationId xmlns:a16="http://schemas.microsoft.com/office/drawing/2014/main" id="{60989A10-0017-455E-8536-03D81E30DD74}"/>
              </a:ext>
            </a:extLst>
          </p:cNvPr>
          <p:cNvPicPr>
            <a:picLocks noChangeAspect="1"/>
          </p:cNvPicPr>
          <p:nvPr/>
        </p:nvPicPr>
        <p:blipFill>
          <a:blip r:embed="rId3"/>
          <a:stretch>
            <a:fillRect/>
          </a:stretch>
        </p:blipFill>
        <p:spPr>
          <a:xfrm rot="21415984">
            <a:off x="10285233" y="5625739"/>
            <a:ext cx="1455381" cy="917937"/>
          </a:xfrm>
          <a:prstGeom prst="rect">
            <a:avLst/>
          </a:prstGeom>
        </p:spPr>
      </p:pic>
    </p:spTree>
    <p:extLst>
      <p:ext uri="{BB962C8B-B14F-4D97-AF65-F5344CB8AC3E}">
        <p14:creationId xmlns:p14="http://schemas.microsoft.com/office/powerpoint/2010/main" val="2322120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912" y="335110"/>
            <a:ext cx="10651224" cy="1938992"/>
          </a:xfrm>
          <a:prstGeom prst="rect">
            <a:avLst/>
          </a:prstGeom>
        </p:spPr>
        <p:txBody>
          <a:bodyPr wrap="square">
            <a:spAutoFit/>
          </a:bodyPr>
          <a:lstStyle/>
          <a:p>
            <a:r>
              <a:rPr lang="en-GB" sz="2400" dirty="0"/>
              <a:t>We’re going to read a poem by Amy </a:t>
            </a:r>
            <a:r>
              <a:rPr lang="en-GB" sz="2400" dirty="0" err="1"/>
              <a:t>Wolstenholme</a:t>
            </a:r>
            <a:r>
              <a:rPr lang="en-GB" sz="2400" dirty="0"/>
              <a:t>. The poem is about what ‘home’ means to different creatures, including humans. </a:t>
            </a:r>
          </a:p>
          <a:p>
            <a:endParaRPr lang="en-GB" sz="2400" dirty="0"/>
          </a:p>
          <a:p>
            <a:r>
              <a:rPr lang="en-GB" sz="2400" dirty="0"/>
              <a:t>Read the poem as a class or with a partner. Think about the different types of home the poet explores, and how each creature is suited to the place it calls home.</a:t>
            </a:r>
          </a:p>
        </p:txBody>
      </p:sp>
      <p:pic>
        <p:nvPicPr>
          <p:cNvPr id="9" name="Picture 8">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6891005" y="5034658"/>
            <a:ext cx="1555768" cy="919317"/>
          </a:xfrm>
          <a:prstGeom prst="rect">
            <a:avLst/>
          </a:prstGeom>
        </p:spPr>
      </p:pic>
      <p:pic>
        <p:nvPicPr>
          <p:cNvPr id="10" name="Picture 9">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3897890" y="3010284"/>
            <a:ext cx="694129" cy="1626864"/>
          </a:xfrm>
          <a:prstGeom prst="rect">
            <a:avLst/>
          </a:prstGeom>
        </p:spPr>
      </p:pic>
      <p:pic>
        <p:nvPicPr>
          <p:cNvPr id="11" name="Picture 10">
            <a:extLst>
              <a:ext uri="{FF2B5EF4-FFF2-40B4-BE49-F238E27FC236}">
                <a16:creationId xmlns:a16="http://schemas.microsoft.com/office/drawing/2014/main" id="{25903F1E-0B3B-FF43-7BC4-DBB370650068}"/>
              </a:ext>
            </a:extLst>
          </p:cNvPr>
          <p:cNvPicPr>
            <a:picLocks noChangeAspect="1"/>
          </p:cNvPicPr>
          <p:nvPr/>
        </p:nvPicPr>
        <p:blipFill>
          <a:blip r:embed="rId4"/>
          <a:stretch>
            <a:fillRect/>
          </a:stretch>
        </p:blipFill>
        <p:spPr>
          <a:xfrm>
            <a:off x="8446773" y="3288890"/>
            <a:ext cx="2368458" cy="1142596"/>
          </a:xfrm>
          <a:prstGeom prst="rect">
            <a:avLst/>
          </a:prstGeom>
        </p:spPr>
      </p:pic>
      <p:pic>
        <p:nvPicPr>
          <p:cNvPr id="12" name="Picture 11">
            <a:extLst>
              <a:ext uri="{FF2B5EF4-FFF2-40B4-BE49-F238E27FC236}">
                <a16:creationId xmlns:a16="http://schemas.microsoft.com/office/drawing/2014/main" id="{C4AA257B-434C-9099-48A8-454D048AF554}"/>
              </a:ext>
            </a:extLst>
          </p:cNvPr>
          <p:cNvPicPr>
            <a:picLocks noChangeAspect="1"/>
          </p:cNvPicPr>
          <p:nvPr/>
        </p:nvPicPr>
        <p:blipFill>
          <a:blip r:embed="rId5"/>
          <a:stretch>
            <a:fillRect/>
          </a:stretch>
        </p:blipFill>
        <p:spPr>
          <a:xfrm>
            <a:off x="5739104" y="2679301"/>
            <a:ext cx="1366703" cy="1611486"/>
          </a:xfrm>
          <a:prstGeom prst="rect">
            <a:avLst/>
          </a:prstGeom>
        </p:spPr>
      </p:pic>
      <p:pic>
        <p:nvPicPr>
          <p:cNvPr id="13" name="Picture 12">
            <a:extLst>
              <a:ext uri="{FF2B5EF4-FFF2-40B4-BE49-F238E27FC236}">
                <a16:creationId xmlns:a16="http://schemas.microsoft.com/office/drawing/2014/main" id="{8F9A02E5-15CF-75AC-579C-BD86A10991D0}"/>
              </a:ext>
            </a:extLst>
          </p:cNvPr>
          <p:cNvPicPr>
            <a:picLocks noChangeAspect="1"/>
          </p:cNvPicPr>
          <p:nvPr/>
        </p:nvPicPr>
        <p:blipFill>
          <a:blip r:embed="rId6"/>
          <a:stretch>
            <a:fillRect/>
          </a:stretch>
        </p:blipFill>
        <p:spPr>
          <a:xfrm>
            <a:off x="9317071" y="5320294"/>
            <a:ext cx="2080225" cy="1267364"/>
          </a:xfrm>
          <a:prstGeom prst="rect">
            <a:avLst/>
          </a:prstGeom>
        </p:spPr>
      </p:pic>
      <p:pic>
        <p:nvPicPr>
          <p:cNvPr id="14" name="Picture 13">
            <a:extLst>
              <a:ext uri="{FF2B5EF4-FFF2-40B4-BE49-F238E27FC236}">
                <a16:creationId xmlns:a16="http://schemas.microsoft.com/office/drawing/2014/main" id="{E0A02136-52AF-F793-9243-59C2998D588A}"/>
              </a:ext>
            </a:extLst>
          </p:cNvPr>
          <p:cNvPicPr>
            <a:picLocks noChangeAspect="1"/>
          </p:cNvPicPr>
          <p:nvPr/>
        </p:nvPicPr>
        <p:blipFill>
          <a:blip r:embed="rId7"/>
          <a:stretch>
            <a:fillRect/>
          </a:stretch>
        </p:blipFill>
        <p:spPr>
          <a:xfrm>
            <a:off x="1934418" y="4431486"/>
            <a:ext cx="1632774" cy="888808"/>
          </a:xfrm>
          <a:prstGeom prst="rect">
            <a:avLst/>
          </a:prstGeom>
        </p:spPr>
      </p:pic>
      <p:pic>
        <p:nvPicPr>
          <p:cNvPr id="15" name="Picture 14">
            <a:extLst>
              <a:ext uri="{FF2B5EF4-FFF2-40B4-BE49-F238E27FC236}">
                <a16:creationId xmlns:a16="http://schemas.microsoft.com/office/drawing/2014/main" id="{60989A10-0017-455E-8536-03D81E30DD74}"/>
              </a:ext>
            </a:extLst>
          </p:cNvPr>
          <p:cNvPicPr>
            <a:picLocks noChangeAspect="1"/>
          </p:cNvPicPr>
          <p:nvPr/>
        </p:nvPicPr>
        <p:blipFill>
          <a:blip r:embed="rId8"/>
          <a:stretch>
            <a:fillRect/>
          </a:stretch>
        </p:blipFill>
        <p:spPr>
          <a:xfrm>
            <a:off x="3897890" y="5373331"/>
            <a:ext cx="1841214" cy="1161289"/>
          </a:xfrm>
          <a:prstGeom prst="rect">
            <a:avLst/>
          </a:prstGeom>
        </p:spPr>
      </p:pic>
      <p:pic>
        <p:nvPicPr>
          <p:cNvPr id="16" name="Picture 15">
            <a:extLst>
              <a:ext uri="{FF2B5EF4-FFF2-40B4-BE49-F238E27FC236}">
                <a16:creationId xmlns:a16="http://schemas.microsoft.com/office/drawing/2014/main" id="{86151212-8525-77C7-D336-227267BA5E6D}"/>
              </a:ext>
            </a:extLst>
          </p:cNvPr>
          <p:cNvPicPr>
            <a:picLocks noChangeAspect="1"/>
          </p:cNvPicPr>
          <p:nvPr/>
        </p:nvPicPr>
        <p:blipFill>
          <a:blip r:embed="rId9"/>
          <a:stretch>
            <a:fillRect/>
          </a:stretch>
        </p:blipFill>
        <p:spPr>
          <a:xfrm>
            <a:off x="271128" y="2830993"/>
            <a:ext cx="1865102" cy="1161290"/>
          </a:xfrm>
          <a:prstGeom prst="rect">
            <a:avLst/>
          </a:prstGeom>
        </p:spPr>
      </p:pic>
    </p:spTree>
    <p:extLst>
      <p:ext uri="{BB962C8B-B14F-4D97-AF65-F5344CB8AC3E}">
        <p14:creationId xmlns:p14="http://schemas.microsoft.com/office/powerpoint/2010/main" val="891683517"/>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3.xml><?xml version="1.0" encoding="utf-8"?>
<ds:datastoreItem xmlns:ds="http://schemas.openxmlformats.org/officeDocument/2006/customXml" ds:itemID="{9CF84AF2-4E7C-447D-8002-530FD1DD6538}">
  <ds:schemaRefs>
    <ds:schemaRef ds:uri="http://schemas.openxmlformats.org/package/2006/metadata/core-properties"/>
    <ds:schemaRef ds:uri="http://purl.org/dc/terms/"/>
    <ds:schemaRef ds:uri="01a464aa-a786-405b-bb6b-b90e04698418"/>
    <ds:schemaRef ds:uri="http://schemas.microsoft.com/office/2006/documentManagement/types"/>
    <ds:schemaRef ds:uri="http://schemas.microsoft.com/office/2006/metadata/properties"/>
    <ds:schemaRef ds:uri="http://purl.org/dc/elements/1.1/"/>
    <ds:schemaRef ds:uri="37c47d49-5c3e-4564-83ee-3a7de24ace6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71</TotalTime>
  <Words>1900</Words>
  <Application>Microsoft Office PowerPoint</Application>
  <PresentationFormat>Widescreen</PresentationFormat>
  <Paragraphs>106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Homes and Habitats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Natasha Ryan</cp:lastModifiedBy>
  <cp:revision>13</cp:revision>
  <dcterms:created xsi:type="dcterms:W3CDTF">2023-07-13T13:06:36Z</dcterms:created>
  <dcterms:modified xsi:type="dcterms:W3CDTF">2023-09-14T09:45:40Z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